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  <p:sldMasterId id="2147483748" r:id="rId5"/>
  </p:sldMasterIdLst>
  <p:notesMasterIdLst>
    <p:notesMasterId r:id="rId26"/>
  </p:notesMasterIdLst>
  <p:handoutMasterIdLst>
    <p:handoutMasterId r:id="rId27"/>
  </p:handoutMasterIdLst>
  <p:sldIdLst>
    <p:sldId id="446" r:id="rId6"/>
    <p:sldId id="459" r:id="rId7"/>
    <p:sldId id="606" r:id="rId8"/>
    <p:sldId id="607" r:id="rId9"/>
    <p:sldId id="589" r:id="rId10"/>
    <p:sldId id="574" r:id="rId11"/>
    <p:sldId id="575" r:id="rId12"/>
    <p:sldId id="591" r:id="rId13"/>
    <p:sldId id="579" r:id="rId14"/>
    <p:sldId id="583" r:id="rId15"/>
    <p:sldId id="584" r:id="rId16"/>
    <p:sldId id="577" r:id="rId17"/>
    <p:sldId id="604" r:id="rId18"/>
    <p:sldId id="602" r:id="rId19"/>
    <p:sldId id="603" r:id="rId20"/>
    <p:sldId id="585" r:id="rId21"/>
    <p:sldId id="582" r:id="rId22"/>
    <p:sldId id="599" r:id="rId23"/>
    <p:sldId id="462" r:id="rId24"/>
    <p:sldId id="60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AB91A6-7B22-B940-B49B-2C2ECE26BC54}" v="96" dt="2022-03-21T17:14:55.4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547" autoAdjust="0"/>
    <p:restoredTop sz="96296"/>
  </p:normalViewPr>
  <p:slideViewPr>
    <p:cSldViewPr snapToGrid="0">
      <p:cViewPr varScale="1">
        <p:scale>
          <a:sx n="113" d="100"/>
          <a:sy n="113" d="100"/>
        </p:scale>
        <p:origin x="872" y="168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microsoft.com/office/2018/10/relationships/authors" Target="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30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7762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9727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974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3164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8220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9931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4116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47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37480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138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6911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4121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085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11/9/23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5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3467" y="3251199"/>
            <a:ext cx="5706533" cy="1947929"/>
          </a:xfr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CSE-311/ CSE-312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>
                <a:solidFill>
                  <a:schemeClr val="tx1"/>
                </a:solidFill>
              </a:rPr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794B67-DC45-514E-AE0D-6341A69C2A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32" y="209213"/>
            <a:ext cx="10045736" cy="643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134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422C5D-0BD5-2540-904B-7D3F882E3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65" y="227813"/>
            <a:ext cx="10029469" cy="640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09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B30C-44BA-5643-9A6C-8D22F16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1032918"/>
            <a:ext cx="5452533" cy="4792165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600" dirty="0"/>
              <a:t>DIMENSION REDUCTION</a:t>
            </a:r>
          </a:p>
        </p:txBody>
      </p:sp>
    </p:spTree>
    <p:extLst>
      <p:ext uri="{BB962C8B-B14F-4D97-AF65-F5344CB8AC3E}">
        <p14:creationId xmlns:p14="http://schemas.microsoft.com/office/powerpoint/2010/main" val="1207097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190BCE4-EC5F-0E20-7468-EBE47F8979A9}"/>
              </a:ext>
            </a:extLst>
          </p:cNvPr>
          <p:cNvSpPr/>
          <p:nvPr/>
        </p:nvSpPr>
        <p:spPr>
          <a:xfrm>
            <a:off x="-67703" y="2644170"/>
            <a:ext cx="12259703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96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highlight>
                  <a:srgbClr val="000000"/>
                </a:highlight>
              </a:rPr>
              <a:t>Dimension = Feature</a:t>
            </a:r>
          </a:p>
        </p:txBody>
      </p:sp>
    </p:spTree>
    <p:extLst>
      <p:ext uri="{BB962C8B-B14F-4D97-AF65-F5344CB8AC3E}">
        <p14:creationId xmlns:p14="http://schemas.microsoft.com/office/powerpoint/2010/main" val="2477084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B977-F3B0-454A-688C-EC8A487A9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97084"/>
            <a:ext cx="7729728" cy="1188720"/>
          </a:xfrm>
        </p:spPr>
        <p:txBody>
          <a:bodyPr/>
          <a:lstStyle/>
          <a:p>
            <a:r>
              <a:rPr lang="en-US" dirty="0"/>
              <a:t>Dimension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51C14-6913-F27F-FB55-9404F0BDE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358" y="1909187"/>
            <a:ext cx="11803284" cy="4651729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Curse of dimensionality refers to various phenomenon that arise when analyzing and organizing data in high dimensional spaces (often with hundreds or thousands of dimensions).</a:t>
            </a:r>
          </a:p>
          <a:p>
            <a:r>
              <a:rPr lang="en-US" sz="2800" dirty="0"/>
              <a:t>Dimension reduction is the process of reducing the number of features used to </a:t>
            </a:r>
            <a:r>
              <a:rPr lang="en-US" sz="2800" dirty="0" err="1"/>
              <a:t>buld</a:t>
            </a:r>
            <a:r>
              <a:rPr lang="en-US" sz="2800" dirty="0"/>
              <a:t> Machine Learning models with the purpose of keeping only relevant features. It is typically used to overcome the curse of dimensionality. </a:t>
            </a:r>
          </a:p>
          <a:p>
            <a:r>
              <a:rPr lang="en-US" sz="2800" dirty="0"/>
              <a:t>If we have more features than observations then we run the risk of massively overfitting our model. </a:t>
            </a:r>
          </a:p>
          <a:p>
            <a:r>
              <a:rPr lang="en-US" sz="2800" dirty="0"/>
              <a:t>When we have </a:t>
            </a:r>
            <a:r>
              <a:rPr lang="en-US" sz="2800" dirty="0" err="1"/>
              <a:t>tii</a:t>
            </a:r>
            <a:r>
              <a:rPr lang="en-US" sz="2800" dirty="0"/>
              <a:t> many features, observations become harder to cluster because large dimension causes every observation in the data set to appear equidistant from each other.</a:t>
            </a:r>
          </a:p>
        </p:txBody>
      </p:sp>
    </p:spTree>
    <p:extLst>
      <p:ext uri="{BB962C8B-B14F-4D97-AF65-F5344CB8AC3E}">
        <p14:creationId xmlns:p14="http://schemas.microsoft.com/office/powerpoint/2010/main" val="188899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5B977-F3B0-454A-688C-EC8A487A9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51C14-6913-F27F-FB55-9404F0BDE2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791325"/>
            <a:ext cx="7729728" cy="31019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The main benefits are:</a:t>
            </a:r>
          </a:p>
          <a:p>
            <a:r>
              <a:rPr lang="en-US" sz="3200" dirty="0"/>
              <a:t>Faster computation</a:t>
            </a:r>
          </a:p>
          <a:p>
            <a:r>
              <a:rPr lang="en-US" sz="3200" dirty="0"/>
              <a:t>Less storage space required</a:t>
            </a:r>
          </a:p>
          <a:p>
            <a:r>
              <a:rPr lang="en-US" sz="3200" dirty="0"/>
              <a:t>Increased model performance</a:t>
            </a:r>
          </a:p>
          <a:p>
            <a:r>
              <a:rPr lang="en-US" sz="3200" dirty="0"/>
              <a:t>Can do Data Visualization (when reduced to 2D/3D)</a:t>
            </a:r>
          </a:p>
        </p:txBody>
      </p:sp>
    </p:spTree>
    <p:extLst>
      <p:ext uri="{BB962C8B-B14F-4D97-AF65-F5344CB8AC3E}">
        <p14:creationId xmlns:p14="http://schemas.microsoft.com/office/powerpoint/2010/main" val="19948872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4FE803-284C-5D49-B4A9-B845E06999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3856"/>
          <a:stretch/>
        </p:blipFill>
        <p:spPr>
          <a:xfrm>
            <a:off x="0" y="2384742"/>
            <a:ext cx="12192000" cy="208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21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 with low confidence">
            <a:extLst>
              <a:ext uri="{FF2B5EF4-FFF2-40B4-BE49-F238E27FC236}">
                <a16:creationId xmlns:a16="http://schemas.microsoft.com/office/drawing/2014/main" id="{390A237D-07ED-C54D-9654-885E055C3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" y="95250"/>
            <a:ext cx="116713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23F971-7788-D541-B73B-679F56B46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61" y="257577"/>
            <a:ext cx="10152277" cy="634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5511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44E3-9907-3926-7A79-71BD2E172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and Answers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87965-FF4F-E654-1D53-950B14679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084245"/>
          </a:xfrm>
        </p:spPr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2400" dirty="0"/>
              <a:t>Define feature engineering.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What is the difference between feature transformation and feature scaling?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What is dimension reduction and what are some of the major benefits of dimension reduction?</a:t>
            </a:r>
          </a:p>
          <a:p>
            <a:pPr>
              <a:buFont typeface="+mj-lt"/>
              <a:buAutoNum type="arabicPeriod"/>
            </a:pPr>
            <a:r>
              <a:rPr lang="en-US" sz="2400" dirty="0"/>
              <a:t>Explain, in details, what is feature selection and one method by which we apply it.</a:t>
            </a:r>
          </a:p>
        </p:txBody>
      </p:sp>
    </p:spTree>
    <p:extLst>
      <p:ext uri="{BB962C8B-B14F-4D97-AF65-F5344CB8AC3E}">
        <p14:creationId xmlns:p14="http://schemas.microsoft.com/office/powerpoint/2010/main" val="2055300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94A5-E2FE-C046-B873-D2171BC808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0" y="1449147"/>
            <a:ext cx="10732425" cy="2971051"/>
          </a:xfrm>
        </p:spPr>
        <p:txBody>
          <a:bodyPr>
            <a:normAutofit/>
          </a:bodyPr>
          <a:lstStyle/>
          <a:p>
            <a:r>
              <a:rPr lang="en-US" sz="5400" dirty="0"/>
              <a:t>Slide 19: Feature Engineering</a:t>
            </a:r>
          </a:p>
        </p:txBody>
      </p:sp>
    </p:spTree>
    <p:extLst>
      <p:ext uri="{BB962C8B-B14F-4D97-AF65-F5344CB8AC3E}">
        <p14:creationId xmlns:p14="http://schemas.microsoft.com/office/powerpoint/2010/main" val="12661333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28EB5C-87C6-8E70-E03C-CC3524FAD005}"/>
              </a:ext>
            </a:extLst>
          </p:cNvPr>
          <p:cNvSpPr txBox="1"/>
          <p:nvPr/>
        </p:nvSpPr>
        <p:spPr>
          <a:xfrm>
            <a:off x="5312773" y="3244334"/>
            <a:ext cx="15664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End of Slides</a:t>
            </a:r>
          </a:p>
        </p:txBody>
      </p:sp>
    </p:spTree>
    <p:extLst>
      <p:ext uri="{BB962C8B-B14F-4D97-AF65-F5344CB8AC3E}">
        <p14:creationId xmlns:p14="http://schemas.microsoft.com/office/powerpoint/2010/main" val="3435102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What is the difference between ordinal, interval and ratio variables? Why  should I care? - FAQ 1089 - GraphPad">
            <a:extLst>
              <a:ext uri="{FF2B5EF4-FFF2-40B4-BE49-F238E27FC236}">
                <a16:creationId xmlns:a16="http://schemas.microsoft.com/office/drawing/2014/main" id="{9FD86FBA-4A7C-3C12-DEE1-F060BBE4FE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1638" y="0"/>
            <a:ext cx="88471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9315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nderstanding Categorical Encoding Techniques: Ordinal, One-Hot, and Label  Encoding | by Tahera Firdose | Medium">
            <a:extLst>
              <a:ext uri="{FF2B5EF4-FFF2-40B4-BE49-F238E27FC236}">
                <a16:creationId xmlns:a16="http://schemas.microsoft.com/office/drawing/2014/main" id="{65F27A8D-F1FD-795A-E4B5-0A8B462AB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470" y="0"/>
            <a:ext cx="99530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124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B30C-44BA-5643-9A6C-8D22F16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/>
              <a:t>FEATURE ENGINEERING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23921-36B5-A846-BB23-E87DD67D78E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6000" y="2435957"/>
            <a:ext cx="4880300" cy="2145568"/>
          </a:xfrm>
        </p:spPr>
        <p:txBody>
          <a:bodyPr>
            <a:normAutofit fontScale="77500" lnSpcReduction="20000"/>
          </a:bodyPr>
          <a:lstStyle/>
          <a:p>
            <a:r>
              <a:rPr lang="en-US" sz="6000" b="1" dirty="0"/>
              <a:t>WHAT IS FEATURE ENGINEERING?</a:t>
            </a:r>
          </a:p>
        </p:txBody>
      </p:sp>
    </p:spTree>
    <p:extLst>
      <p:ext uri="{BB962C8B-B14F-4D97-AF65-F5344CB8AC3E}">
        <p14:creationId xmlns:p14="http://schemas.microsoft.com/office/powerpoint/2010/main" val="793658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A9E87E-8D6C-684A-9ECC-A5869C34B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5114"/>
          <a:stretch/>
        </p:blipFill>
        <p:spPr>
          <a:xfrm>
            <a:off x="5353" y="1286189"/>
            <a:ext cx="12167014" cy="4280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018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715DB98-BEC7-3D4D-97F4-928A37A7D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994" y="425002"/>
            <a:ext cx="10457924" cy="622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798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FB30C-44BA-5643-9A6C-8D22F1663F4C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800" dirty="0"/>
              <a:t>FEATURE ENGINEERING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423921-36B5-A846-BB23-E87DD67D78E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56000" y="2435957"/>
            <a:ext cx="4880300" cy="2145568"/>
          </a:xfrm>
        </p:spPr>
        <p:txBody>
          <a:bodyPr>
            <a:normAutofit/>
          </a:bodyPr>
          <a:lstStyle/>
          <a:p>
            <a:endParaRPr lang="en-US" sz="3600" b="1" dirty="0"/>
          </a:p>
          <a:p>
            <a:r>
              <a:rPr lang="en-US" sz="3600" b="1" dirty="0"/>
              <a:t>FEATURE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1994005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able&#10;&#10;Description automatically generated">
            <a:extLst>
              <a:ext uri="{FF2B5EF4-FFF2-40B4-BE49-F238E27FC236}">
                <a16:creationId xmlns:a16="http://schemas.microsoft.com/office/drawing/2014/main" id="{DDC79E1D-1E76-A147-A951-B89010282C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428" y="287418"/>
            <a:ext cx="9715144" cy="628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82747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225</Words>
  <Application>Microsoft Macintosh PowerPoint</Application>
  <PresentationFormat>Widescreen</PresentationFormat>
  <Paragraphs>28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20</vt:i4>
      </vt:variant>
    </vt:vector>
  </HeadingPairs>
  <TitlesOfParts>
    <vt:vector size="30" baseType="lpstr">
      <vt:lpstr>Arial</vt:lpstr>
      <vt:lpstr>Calibri</vt:lpstr>
      <vt:lpstr>Gill Sans MT</vt:lpstr>
      <vt:lpstr>Segoe UI</vt:lpstr>
      <vt:lpstr>Segoe UI Light</vt:lpstr>
      <vt:lpstr>Balancing Act</vt:lpstr>
      <vt:lpstr>Wellspring</vt:lpstr>
      <vt:lpstr>Star of the show</vt:lpstr>
      <vt:lpstr>Amusements</vt:lpstr>
      <vt:lpstr>Parcel</vt:lpstr>
      <vt:lpstr>CSE-311/ CSE-312 Artificial intelligence</vt:lpstr>
      <vt:lpstr>Slide 19: Feature Engineering</vt:lpstr>
      <vt:lpstr>PowerPoint Presentation</vt:lpstr>
      <vt:lpstr>PowerPoint Presentation</vt:lpstr>
      <vt:lpstr>FEATURE ENGINEERING</vt:lpstr>
      <vt:lpstr>PowerPoint Presentation</vt:lpstr>
      <vt:lpstr>PowerPoint Presentation</vt:lpstr>
      <vt:lpstr>FEATURE ENGINEERING</vt:lpstr>
      <vt:lpstr>PowerPoint Presentation</vt:lpstr>
      <vt:lpstr>PowerPoint Presentation</vt:lpstr>
      <vt:lpstr>PowerPoint Presentation</vt:lpstr>
      <vt:lpstr>DIMENSION REDUCTION</vt:lpstr>
      <vt:lpstr>PowerPoint Presentation</vt:lpstr>
      <vt:lpstr>Dimension reduction</vt:lpstr>
      <vt:lpstr>Dimension reduction</vt:lpstr>
      <vt:lpstr>PowerPoint Presentation</vt:lpstr>
      <vt:lpstr>PowerPoint Presentation</vt:lpstr>
      <vt:lpstr>PowerPoint Presentation</vt:lpstr>
      <vt:lpstr>Question and Answers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2023-11-09T13:08:23Z</dcterms:modified>
</cp:coreProperties>
</file>